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  <p:sldMasterId id="2147483675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ono" pitchFamily="49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90D0B7-A27B-494B-B592-2A714C41A52B}">
  <a:tblStyle styleId="{4590D0B7-A27B-494B-B592-2A714C41A5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4"/>
  </p:normalViewPr>
  <p:slideViewPr>
    <p:cSldViewPr snapToGrid="0">
      <p:cViewPr>
        <p:scale>
          <a:sx n="135" d="100"/>
          <a:sy n="135" d="100"/>
        </p:scale>
        <p:origin x="-8" y="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b6307d96a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cb6307d96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d882f9b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d882f9b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d882f9b4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d882f9b4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baa9d8ccd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cbaa9d8cc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baa9d8ccd_1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cbaa9d8ccd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baa9d8ccd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cbaa9d8ccd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baa9d8ccd_1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2cbaa9d8ccd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baa9d8ccd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cbaa9d8ccd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baa9d8ccd_1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cbaa9d8ccd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baa9d8ccd_1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cbaa9d8ccd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db9d53ad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db9d53ad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b6307d96a_1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the years 2000 and 2019, global life expectancy at birth rose from 66.8 years to 73.4 years, marking an improvement of more than 6 years. That really made us think what are the dominant factors behind this fact over time. </a:t>
            </a:r>
            <a:endParaRPr/>
          </a:p>
        </p:txBody>
      </p:sp>
      <p:sp>
        <p:nvSpPr>
          <p:cNvPr id="144" name="Google Shape;144;g2cb6307d96a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b7f0ba6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b7f0ba6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dataset has 22 columns thus variables. We set	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Life expectancy</a:t>
            </a:r>
            <a:r>
              <a:rPr lang="en"/>
              <a:t> as our dependent variable. We exclude `Year` from our analysis so there will be other 20 variables which are our predictors; two of them are categorical and the rest are quantitative.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"/>
              <a:t> has been changed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Continent</a:t>
            </a:r>
            <a:r>
              <a:rPr lang="en"/>
              <a:t> to avoid multicollinearity problem and reduce model complexity.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histogram for our quantitative predictors’ distribution. As we can see here, it is very obvious that many predictors are skewed. So we do need transformation on the them.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Excluded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b6307d96a_1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just showed us we need </a:t>
            </a:r>
            <a:r>
              <a:rPr lang="en">
                <a:solidFill>
                  <a:schemeClr val="dk1"/>
                </a:solidFill>
              </a:rPr>
              <a:t>further transformation again.</a:t>
            </a:r>
            <a:endParaRPr/>
          </a:p>
        </p:txBody>
      </p:sp>
      <p:sp>
        <p:nvSpPr>
          <p:cNvPr id="162" name="Google Shape;162;g2cb6307d96a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c97eab5a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c97eab5a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b7f0ba6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b7f0ba6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d98d7e40f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d98d7e40f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d98d7e40f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d98d7e40f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d882f9b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d882f9b4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B3A369"/>
              </a:buClr>
              <a:buSzPts val="1400"/>
              <a:buNone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ech Tower">
  <p:cSld name="Title - Tech Tow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ull Photo">
  <p:cSld name="Title - Full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3">
            <a:alphaModFix/>
          </a:blip>
          <a:srcRect t="73770"/>
          <a:stretch/>
        </p:blipFill>
        <p:spPr>
          <a:xfrm>
            <a:off x="1" y="3794384"/>
            <a:ext cx="9143999" cy="134911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Plain">
  <p:cSld name="Title - Plai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Kendeda">
  <p:cSld name="Title - Kende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Wreck">
  <p:cSld name="TItle - Wrec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285750" y="911614"/>
            <a:ext cx="8572499" cy="316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dt" idx="10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285751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00"/>
              <a:buFont typeface="Roboto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481753" y="342901"/>
            <a:ext cx="5376497" cy="405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2"/>
          </p:nvPr>
        </p:nvSpPr>
        <p:spPr>
          <a:xfrm>
            <a:off x="285751" y="1706137"/>
            <a:ext cx="2949575" cy="2695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dt" idx="10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dt" idx="10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s">
  <p:cSld name="Char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dt" idx="10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4"/>
          <p:cNvSpPr>
            <a:spLocks noGrp="1"/>
          </p:cNvSpPr>
          <p:nvPr>
            <p:ph type="chart" idx="2"/>
          </p:nvPr>
        </p:nvSpPr>
        <p:spPr>
          <a:xfrm>
            <a:off x="285750" y="1076325"/>
            <a:ext cx="5632847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6087666" y="1076325"/>
            <a:ext cx="2770584" cy="256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body" idx="1"/>
          </p:nvPr>
        </p:nvSpPr>
        <p:spPr>
          <a:xfrm>
            <a:off x="285751" y="926335"/>
            <a:ext cx="4213225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2"/>
          </p:nvPr>
        </p:nvSpPr>
        <p:spPr>
          <a:xfrm>
            <a:off x="285751" y="1558994"/>
            <a:ext cx="4213225" cy="2521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3"/>
          </p:nvPr>
        </p:nvSpPr>
        <p:spPr>
          <a:xfrm>
            <a:off x="4629150" y="926335"/>
            <a:ext cx="422910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4"/>
          </p:nvPr>
        </p:nvSpPr>
        <p:spPr>
          <a:xfrm>
            <a:off x="4629150" y="1558994"/>
            <a:ext cx="4229100" cy="2521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dt" idx="10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284286" y="911612"/>
            <a:ext cx="4211515" cy="31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2"/>
          </p:nvPr>
        </p:nvSpPr>
        <p:spPr>
          <a:xfrm>
            <a:off x="4648200" y="911612"/>
            <a:ext cx="4210050" cy="31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dt" idx="10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>
  <p:cSld name="Galler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dt" idx="10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>
            <a:spLocks noGrp="1"/>
          </p:cNvSpPr>
          <p:nvPr>
            <p:ph type="pic" idx="2"/>
          </p:nvPr>
        </p:nvSpPr>
        <p:spPr>
          <a:xfrm>
            <a:off x="285750" y="1069052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7"/>
          <p:cNvSpPr>
            <a:spLocks noGrp="1"/>
          </p:cNvSpPr>
          <p:nvPr>
            <p:ph type="pic" idx="3"/>
          </p:nvPr>
        </p:nvSpPr>
        <p:spPr>
          <a:xfrm>
            <a:off x="2828546" y="1069052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7"/>
          <p:cNvSpPr>
            <a:spLocks noGrp="1"/>
          </p:cNvSpPr>
          <p:nvPr>
            <p:ph type="pic" idx="4"/>
          </p:nvPr>
        </p:nvSpPr>
        <p:spPr>
          <a:xfrm>
            <a:off x="5383605" y="1069052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7"/>
          <p:cNvSpPr>
            <a:spLocks noGrp="1"/>
          </p:cNvSpPr>
          <p:nvPr>
            <p:ph type="pic" idx="5"/>
          </p:nvPr>
        </p:nvSpPr>
        <p:spPr>
          <a:xfrm>
            <a:off x="285750" y="2829069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7"/>
          <p:cNvSpPr>
            <a:spLocks noGrp="1"/>
          </p:cNvSpPr>
          <p:nvPr>
            <p:ph type="pic" idx="6"/>
          </p:nvPr>
        </p:nvSpPr>
        <p:spPr>
          <a:xfrm>
            <a:off x="2828546" y="2829069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7"/>
          <p:cNvSpPr>
            <a:spLocks noGrp="1"/>
          </p:cNvSpPr>
          <p:nvPr>
            <p:ph type="pic" idx="7"/>
          </p:nvPr>
        </p:nvSpPr>
        <p:spPr>
          <a:xfrm>
            <a:off x="5383605" y="2829069"/>
            <a:ext cx="2305852" cy="15613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285751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00"/>
              <a:buFont typeface="Roboto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>
            <a:spLocks noGrp="1"/>
          </p:cNvSpPr>
          <p:nvPr>
            <p:ph type="pic" idx="2"/>
          </p:nvPr>
        </p:nvSpPr>
        <p:spPr>
          <a:xfrm>
            <a:off x="3460652" y="342901"/>
            <a:ext cx="5397598" cy="373795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285751" y="1706138"/>
            <a:ext cx="2949575" cy="23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1835331" y="1260565"/>
            <a:ext cx="6511834" cy="207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4500"/>
              <a:buFont typeface="Roboto"/>
              <a:buNone/>
            </a:pPr>
            <a:endParaRPr sz="4500" b="1" i="0" u="none" strike="noStrike" cap="none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  <a:defRPr sz="4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rgbClr val="B3A36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3A3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B3A369"/>
                </a:solidFill>
              </a:defRPr>
            </a:lvl1pPr>
            <a:lvl2pPr lvl="1" algn="r">
              <a:buNone/>
              <a:defRPr sz="1300">
                <a:solidFill>
                  <a:srgbClr val="B3A369"/>
                </a:solidFill>
              </a:defRPr>
            </a:lvl2pPr>
            <a:lvl3pPr lvl="2" algn="r">
              <a:buNone/>
              <a:defRPr sz="1300">
                <a:solidFill>
                  <a:srgbClr val="B3A369"/>
                </a:solidFill>
              </a:defRPr>
            </a:lvl3pPr>
            <a:lvl4pPr lvl="3" algn="r">
              <a:buNone/>
              <a:defRPr sz="1300">
                <a:solidFill>
                  <a:srgbClr val="B3A369"/>
                </a:solidFill>
              </a:defRPr>
            </a:lvl4pPr>
            <a:lvl5pPr lvl="4" algn="r">
              <a:buNone/>
              <a:defRPr sz="1300">
                <a:solidFill>
                  <a:srgbClr val="B3A369"/>
                </a:solidFill>
              </a:defRPr>
            </a:lvl5pPr>
            <a:lvl6pPr lvl="5" algn="r">
              <a:buNone/>
              <a:defRPr sz="1300">
                <a:solidFill>
                  <a:srgbClr val="B3A369"/>
                </a:solidFill>
              </a:defRPr>
            </a:lvl6pPr>
            <a:lvl7pPr lvl="6" algn="r">
              <a:buNone/>
              <a:defRPr sz="1300">
                <a:solidFill>
                  <a:srgbClr val="B3A369"/>
                </a:solidFill>
              </a:defRPr>
            </a:lvl7pPr>
            <a:lvl8pPr lvl="7" algn="r">
              <a:buNone/>
              <a:defRPr sz="1300">
                <a:solidFill>
                  <a:srgbClr val="B3A369"/>
                </a:solidFill>
              </a:defRPr>
            </a:lvl8pPr>
            <a:lvl9pPr lvl="8" algn="r">
              <a:buNone/>
              <a:defRPr sz="1300">
                <a:solidFill>
                  <a:srgbClr val="B3A36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  <a:defRPr sz="27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285750" y="911614"/>
            <a:ext cx="8572499" cy="316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</a:pPr>
            <a:r>
              <a:rPr lang="en"/>
              <a:t>Analysis of Country’s Life Expectancy</a:t>
            </a:r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1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ct val="100000"/>
              <a:buNone/>
            </a:pPr>
            <a:r>
              <a:rPr lang="en"/>
              <a:t>ISYE 6414 Regression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ct val="100000"/>
              <a:buNone/>
            </a:pPr>
            <a:r>
              <a:rPr lang="en"/>
              <a:t>Team 9: Jinglin Xu, Jingyi Chen, Yunpu Zeng, Renato Maynard Etchepare, Yang Lu </a:t>
            </a:r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sldNum" idx="12"/>
          </p:nvPr>
        </p:nvSpPr>
        <p:spPr>
          <a:xfrm>
            <a:off x="184809" y="46496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/>
              <a:t>1</a:t>
            </a:fld>
            <a:endParaRPr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selection - using p-values</a:t>
            </a:r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5913725" y="2179625"/>
            <a:ext cx="2449800" cy="15873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Bidirectional AIC: -5242.272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P-value AIC: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-5241.612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8"/>
          <p:cNvSpPr txBox="1">
            <a:spLocks noGrp="1"/>
          </p:cNvSpPr>
          <p:nvPr>
            <p:ph type="body" idx="4294967295"/>
          </p:nvPr>
        </p:nvSpPr>
        <p:spPr>
          <a:xfrm>
            <a:off x="353525" y="760125"/>
            <a:ext cx="7212300" cy="9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20"/>
              <a:t>p_val_model &lt;- lm(log_life_expectancy ~ Continent + Status + log_Adult_Mortality  + Infant_deaths + log_Percentage_expenditure + log_Measles + log_HIV_AIDS + log_GDP + log_Thinning_5_9_years + log_Income_composition_of_resources + Schooling)</a:t>
            </a:r>
            <a:endParaRPr sz="755"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25" y="1589587"/>
            <a:ext cx="4807603" cy="350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/>
          <p:nvPr/>
        </p:nvSpPr>
        <p:spPr>
          <a:xfrm>
            <a:off x="4214100" y="1589600"/>
            <a:ext cx="979800" cy="2847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8"/>
          <p:cNvSpPr txBox="1">
            <a:spLocks noGrp="1"/>
          </p:cNvSpPr>
          <p:nvPr>
            <p:ph type="sldNum" idx="12"/>
          </p:nvPr>
        </p:nvSpPr>
        <p:spPr>
          <a:xfrm>
            <a:off x="133350" y="47893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10</a:t>
            </a:fld>
            <a:endParaRPr sz="1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</a:t>
            </a:r>
            <a:endParaRPr/>
          </a:p>
        </p:txBody>
      </p:sp>
      <p:sp>
        <p:nvSpPr>
          <p:cNvPr id="235" name="Google Shape;235;p39"/>
          <p:cNvSpPr/>
          <p:nvPr/>
        </p:nvSpPr>
        <p:spPr>
          <a:xfrm>
            <a:off x="1214850" y="4100250"/>
            <a:ext cx="6374700" cy="8862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selected the reduced model (Model 1)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75" y="871902"/>
            <a:ext cx="7912050" cy="31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/>
          <p:nvPr/>
        </p:nvSpPr>
        <p:spPr>
          <a:xfrm>
            <a:off x="3613200" y="3716200"/>
            <a:ext cx="714900" cy="333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9"/>
          <p:cNvSpPr txBox="1"/>
          <p:nvPr/>
        </p:nvSpPr>
        <p:spPr>
          <a:xfrm>
            <a:off x="4780050" y="3192600"/>
            <a:ext cx="41544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P-val &gt; 0.05; the null hypothesis (that the simpler model is adequate) cannot be rejected</a:t>
            </a:r>
            <a:endParaRPr sz="18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" name="Google Shape;239;p39"/>
          <p:cNvCxnSpPr/>
          <p:nvPr/>
        </p:nvCxnSpPr>
        <p:spPr>
          <a:xfrm flipH="1">
            <a:off x="4404450" y="3722550"/>
            <a:ext cx="451800" cy="16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" name="Google Shape;240;p39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11</a:t>
            </a:fld>
            <a:endParaRPr sz="1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285750" y="-1884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 sz="2600"/>
              <a:t>Model Evaluation </a:t>
            </a:r>
            <a:endParaRPr sz="2600"/>
          </a:p>
        </p:txBody>
      </p:sp>
      <p:sp>
        <p:nvSpPr>
          <p:cNvPr id="246" name="Google Shape;246;p40"/>
          <p:cNvSpPr txBox="1"/>
          <p:nvPr/>
        </p:nvSpPr>
        <p:spPr>
          <a:xfrm>
            <a:off x="917545" y="552432"/>
            <a:ext cx="2453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Assumptions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0"/>
          <p:cNvSpPr txBox="1"/>
          <p:nvPr/>
        </p:nvSpPr>
        <p:spPr>
          <a:xfrm>
            <a:off x="4495803" y="1342349"/>
            <a:ext cx="162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Title Goes Here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0" descr="Chemical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95" y="2623335"/>
            <a:ext cx="539772" cy="53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 descr="Chemicals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895" y="552428"/>
            <a:ext cx="539772" cy="53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/>
        </p:nvSpPr>
        <p:spPr>
          <a:xfrm>
            <a:off x="949370" y="2704669"/>
            <a:ext cx="2453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Outliers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0"/>
          <p:cNvSpPr txBox="1"/>
          <p:nvPr/>
        </p:nvSpPr>
        <p:spPr>
          <a:xfrm>
            <a:off x="307075" y="1119400"/>
            <a:ext cx="42261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1.Linearity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2.Constant Variance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3.Independence        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        Normal for confidence/prediction intervals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71" y="1941396"/>
            <a:ext cx="668174" cy="4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359900" y="3146000"/>
            <a:ext cx="36876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.Cook’s Distance &amp; Std Residuals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check, total 79 outliers removed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7750" y="1119400"/>
            <a:ext cx="408000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1800" y="1342350"/>
            <a:ext cx="408000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3375" y="1682101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6450" y="2222278"/>
            <a:ext cx="408000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1325" y="3115103"/>
            <a:ext cx="408000" cy="4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 txBox="1"/>
          <p:nvPr/>
        </p:nvSpPr>
        <p:spPr>
          <a:xfrm>
            <a:off x="359900" y="3846825"/>
            <a:ext cx="7516200" cy="112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All assumptions are held. There is three observations with a Cook’s Distance noticeably higher than the other observations. However, its Cook’s distance is close to 0.004, suggesting that there are likely no outliers.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5800" y="67550"/>
            <a:ext cx="4319974" cy="369771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>
            <a:spLocks noGrp="1"/>
          </p:cNvSpPr>
          <p:nvPr>
            <p:ph type="sldNum" idx="12"/>
          </p:nvPr>
        </p:nvSpPr>
        <p:spPr>
          <a:xfrm>
            <a:off x="57150" y="47893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12</a:t>
            </a:fld>
            <a:endParaRPr sz="14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976" y="318205"/>
            <a:ext cx="5422950" cy="41509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285750" y="3791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 sz="2600"/>
              <a:t>Model Evaluation</a:t>
            </a:r>
            <a:endParaRPr sz="2600"/>
          </a:p>
        </p:txBody>
      </p:sp>
      <p:sp>
        <p:nvSpPr>
          <p:cNvPr id="268" name="Google Shape;268;p41"/>
          <p:cNvSpPr txBox="1"/>
          <p:nvPr/>
        </p:nvSpPr>
        <p:spPr>
          <a:xfrm>
            <a:off x="533403" y="1266149"/>
            <a:ext cx="162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Title Goes Here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1" descr="Bar chart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596" y="1134763"/>
            <a:ext cx="539772" cy="53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/>
        </p:nvSpPr>
        <p:spPr>
          <a:xfrm>
            <a:off x="946848" y="1168400"/>
            <a:ext cx="2877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Model Performances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448075" y="1673050"/>
            <a:ext cx="32319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MSE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F-test for overall regression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75" y="1634950"/>
            <a:ext cx="478720" cy="4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533400" y="2631200"/>
            <a:ext cx="2986500" cy="967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90.60% of total variability in life 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expectancy that can be explained by the regression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8042850" y="432500"/>
            <a:ext cx="948900" cy="3214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1"/>
          <p:cNvSpPr/>
          <p:nvPr/>
        </p:nvSpPr>
        <p:spPr>
          <a:xfrm>
            <a:off x="7193300" y="4063500"/>
            <a:ext cx="815400" cy="2343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1"/>
          <p:cNvSpPr/>
          <p:nvPr/>
        </p:nvSpPr>
        <p:spPr>
          <a:xfrm>
            <a:off x="4907275" y="4063500"/>
            <a:ext cx="917100" cy="2343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1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13</a:t>
            </a:fld>
            <a:endParaRPr sz="1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 sz="2900"/>
              <a:t>Model Evaluation </a:t>
            </a:r>
            <a:endParaRPr sz="2900"/>
          </a:p>
        </p:txBody>
      </p:sp>
      <p:sp>
        <p:nvSpPr>
          <p:cNvPr id="283" name="Google Shape;283;p42"/>
          <p:cNvSpPr txBox="1"/>
          <p:nvPr/>
        </p:nvSpPr>
        <p:spPr>
          <a:xfrm>
            <a:off x="1356882" y="1377300"/>
            <a:ext cx="5781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Data Splitting: k-fold cross-validation (KCV) </a:t>
            </a:r>
            <a:endParaRPr sz="2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1126070" y="797259"/>
            <a:ext cx="30141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Slab"/>
                <a:ea typeface="Roboto Slab"/>
                <a:cs typeface="Roboto Slab"/>
                <a:sym typeface="Roboto Slab"/>
              </a:rPr>
              <a:t>Model prediction</a:t>
            </a:r>
            <a:endParaRPr sz="2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85" name="Google Shape;285;p42" descr="Bar char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71" y="3278488"/>
            <a:ext cx="539772" cy="53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 descr="Chemicals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045" y="2385723"/>
            <a:ext cx="539772" cy="53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 descr="Chemicals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045" y="1320803"/>
            <a:ext cx="539772" cy="53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/>
        </p:nvSpPr>
        <p:spPr>
          <a:xfrm>
            <a:off x="1356873" y="2467050"/>
            <a:ext cx="2877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Model Prediction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1356875" y="1785300"/>
            <a:ext cx="484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k =10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1356873" y="3278500"/>
            <a:ext cx="2877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Model Accuracy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1356875" y="3636125"/>
            <a:ext cx="4842900" cy="1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Mean squared prediction error (</a:t>
            </a:r>
            <a:r>
              <a:rPr lang="en" sz="1800" b="1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MSPE</a:t>
            </a: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Mean absolute prediction errors (</a:t>
            </a:r>
            <a:r>
              <a:rPr lang="en" sz="1800" b="1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MAE</a:t>
            </a: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Mean absolute percentage error (</a:t>
            </a:r>
            <a:r>
              <a:rPr lang="en" sz="1800" b="1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MAPE</a:t>
            </a: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42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14</a:t>
            </a:fld>
            <a:endParaRPr sz="14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 sz="2900"/>
              <a:t>Model Evaluation </a:t>
            </a:r>
            <a:endParaRPr sz="2900"/>
          </a:p>
        </p:txBody>
      </p:sp>
      <p:sp>
        <p:nvSpPr>
          <p:cNvPr id="298" name="Google Shape;298;p43"/>
          <p:cNvSpPr txBox="1"/>
          <p:nvPr/>
        </p:nvSpPr>
        <p:spPr>
          <a:xfrm>
            <a:off x="1126070" y="797259"/>
            <a:ext cx="30141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Slab"/>
                <a:ea typeface="Roboto Slab"/>
                <a:cs typeface="Roboto Slab"/>
                <a:sym typeface="Roboto Slab"/>
              </a:rPr>
              <a:t>Model prediction</a:t>
            </a:r>
            <a:endParaRPr sz="2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99" name="Google Shape;299;p43" descr="Bar char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71" y="1297288"/>
            <a:ext cx="539772" cy="53977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/>
          <p:nvPr/>
        </p:nvSpPr>
        <p:spPr>
          <a:xfrm>
            <a:off x="1391298" y="1363175"/>
            <a:ext cx="2877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Model Accuracy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75" y="2065538"/>
            <a:ext cx="2448294" cy="7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75" y="2875472"/>
            <a:ext cx="2378499" cy="80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048" y="3654850"/>
            <a:ext cx="3304433" cy="807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Google Shape;304;p43"/>
          <p:cNvGraphicFramePr/>
          <p:nvPr/>
        </p:nvGraphicFramePr>
        <p:xfrm>
          <a:off x="4571991" y="21541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{4590D0B7-A27B-494B-B592-2A714C41A52B}</a:tableStyleId>
              </a:tblPr>
              <a:tblGrid>
                <a:gridCol w="17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Accuracy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MSPE</a:t>
                      </a:r>
                      <a:endParaRPr sz="1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0.0015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sz="1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B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0.0308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/>
                        <a:t>MAPE</a:t>
                      </a:r>
                      <a:endParaRPr sz="1700" b="1"/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0.7305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3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5" name="Google Shape;305;p43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15</a:t>
            </a:fld>
            <a:endParaRPr sz="14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 sz="2900"/>
              <a:t>Model Comparison</a:t>
            </a:r>
            <a:endParaRPr sz="2900"/>
          </a:p>
        </p:txBody>
      </p:sp>
      <p:sp>
        <p:nvSpPr>
          <p:cNvPr id="311" name="Google Shape;311;p44"/>
          <p:cNvSpPr txBox="1"/>
          <p:nvPr/>
        </p:nvSpPr>
        <p:spPr>
          <a:xfrm>
            <a:off x="3649148" y="327100"/>
            <a:ext cx="2877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ML Models 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50" y="1324775"/>
            <a:ext cx="2983601" cy="16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427350" y="884200"/>
            <a:ext cx="3646200" cy="4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Gradient Boosting method</a:t>
            </a:r>
            <a:endParaRPr sz="2000" b="1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Random Forest method</a:t>
            </a:r>
            <a:endParaRPr sz="2000" b="1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25" y="3367500"/>
            <a:ext cx="2830851" cy="16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975" y="658900"/>
            <a:ext cx="4709000" cy="24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5350" y="3143862"/>
            <a:ext cx="3177976" cy="19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16</a:t>
            </a:fld>
            <a:endParaRPr sz="14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 sz="2900"/>
              <a:t>Model Comparison</a:t>
            </a:r>
            <a:endParaRPr sz="2900"/>
          </a:p>
        </p:txBody>
      </p:sp>
      <p:sp>
        <p:nvSpPr>
          <p:cNvPr id="323" name="Google Shape;323;p45"/>
          <p:cNvSpPr txBox="1"/>
          <p:nvPr/>
        </p:nvSpPr>
        <p:spPr>
          <a:xfrm>
            <a:off x="846751" y="697575"/>
            <a:ext cx="3795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Model Prediction Accuracy</a:t>
            </a:r>
            <a:endParaRPr sz="2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4" name="Google Shape;324;p45"/>
          <p:cNvGraphicFramePr/>
          <p:nvPr/>
        </p:nvGraphicFramePr>
        <p:xfrm>
          <a:off x="920791" y="12179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{4590D0B7-A27B-494B-B592-2A714C41A52B}</a:tableStyleId>
              </a:tblPr>
              <a:tblGrid>
                <a:gridCol w="205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8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2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Gradient Boosting</a:t>
                      </a:r>
                      <a:endParaRPr sz="2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Random Forest</a:t>
                      </a:r>
                      <a:endParaRPr sz="2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MSPE</a:t>
                      </a:r>
                      <a:endParaRPr sz="1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0.0015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0.000487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7.2618e-05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sz="1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B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0.0308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B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0.01646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B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0.00538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/>
                        <a:t>MAPE</a:t>
                      </a:r>
                      <a:endParaRPr sz="1700" b="1"/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0.7305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0.38906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0.12763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3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5" name="Google Shape;325;p45"/>
          <p:cNvSpPr txBox="1"/>
          <p:nvPr/>
        </p:nvSpPr>
        <p:spPr>
          <a:xfrm>
            <a:off x="895125" y="3718200"/>
            <a:ext cx="6552600" cy="1262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Generally, the prediction performances of random forest method is the best among the three models. However, the ML methods may encounter overfitting issue and are less interpretable.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5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17</a:t>
            </a:fld>
            <a:endParaRPr sz="14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30"/>
              <a:buFont typeface="Roboto"/>
              <a:buNone/>
            </a:pPr>
            <a:r>
              <a:rPr lang="en" sz="2510"/>
              <a:t>Prediction on Life Expectancy </a:t>
            </a:r>
            <a:endParaRPr sz="251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30"/>
              <a:buFont typeface="Roboto"/>
              <a:buNone/>
            </a:pPr>
            <a:r>
              <a:rPr lang="en" sz="2510"/>
              <a:t>(continent: North America)</a:t>
            </a:r>
            <a:endParaRPr sz="2510"/>
          </a:p>
        </p:txBody>
      </p:sp>
      <p:sp>
        <p:nvSpPr>
          <p:cNvPr id="332" name="Google Shape;332;p46"/>
          <p:cNvSpPr txBox="1"/>
          <p:nvPr/>
        </p:nvSpPr>
        <p:spPr>
          <a:xfrm>
            <a:off x="366100" y="1600725"/>
            <a:ext cx="61740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Where 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Predictor~ Status= “developed”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The rest of the predictors~ median(df$predictors)</a:t>
            </a:r>
            <a:endParaRPr sz="18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3" name="Google Shape;333;p46"/>
          <p:cNvGraphicFramePr/>
          <p:nvPr/>
        </p:nvGraphicFramePr>
        <p:xfrm>
          <a:off x="2671641" y="29738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{4590D0B7-A27B-494B-B592-2A714C41A52B}</a:tableStyleId>
              </a:tblPr>
              <a:tblGrid>
                <a:gridCol w="24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5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Model</a:t>
                      </a:r>
                      <a:endParaRPr sz="2000" b="1"/>
                    </a:p>
                  </a:txBody>
                  <a:tcPr marL="68575" marR="68575" marT="68575" marB="68575" anchor="ctr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Life Expectancy</a:t>
                      </a:r>
                      <a:endParaRPr sz="2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MLR</a:t>
                      </a:r>
                      <a:endParaRPr sz="1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77.4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Gradient Boosting</a:t>
                      </a:r>
                      <a:endParaRPr sz="1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B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74.3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/>
                        <a:t>Random Forest</a:t>
                      </a:r>
                      <a:endParaRPr sz="1700" b="1"/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73.7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68575" marB="68575">
                    <a:lnL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305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A3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4" name="Google Shape;334;p46"/>
          <p:cNvSpPr txBox="1"/>
          <p:nvPr/>
        </p:nvSpPr>
        <p:spPr>
          <a:xfrm>
            <a:off x="1402950" y="3586700"/>
            <a:ext cx="12687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2000" b="1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0" y="998275"/>
            <a:ext cx="8705849" cy="70021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18</a:t>
            </a:fld>
            <a:endParaRPr sz="14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>
            <a:spLocks noGrp="1"/>
          </p:cNvSpPr>
          <p:nvPr>
            <p:ph type="body" idx="1"/>
          </p:nvPr>
        </p:nvSpPr>
        <p:spPr>
          <a:xfrm>
            <a:off x="285749" y="926325"/>
            <a:ext cx="8337000" cy="618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Public Health resources &gt; Economic planning &gt; Social services</a:t>
            </a:r>
            <a:endParaRPr/>
          </a:p>
        </p:txBody>
      </p:sp>
      <p:sp>
        <p:nvSpPr>
          <p:cNvPr id="342" name="Google Shape;342;p47"/>
          <p:cNvSpPr txBox="1">
            <a:spLocks noGrp="1"/>
          </p:cNvSpPr>
          <p:nvPr>
            <p:ph type="body" idx="2"/>
          </p:nvPr>
        </p:nvSpPr>
        <p:spPr>
          <a:xfrm>
            <a:off x="285750" y="1635174"/>
            <a:ext cx="8337000" cy="271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Compare to economic and social factors, predictors like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adult mortality</a:t>
            </a:r>
            <a:r>
              <a:rPr lang="en" sz="1500">
                <a:solidFill>
                  <a:schemeClr val="dk1"/>
                </a:solidFill>
              </a:rPr>
              <a:t> and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HIV/AIDS</a:t>
            </a:r>
            <a:r>
              <a:rPr lang="en" sz="1500">
                <a:solidFill>
                  <a:schemeClr val="dk1"/>
                </a:solidFill>
              </a:rPr>
              <a:t> prevalence are strongly associated with life expectancy, suggesting that investing in health systems and disease prevention could substantially improve longevity of a country. 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Positive associations with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schooling</a:t>
            </a:r>
            <a:r>
              <a:rPr lang="en" sz="1500">
                <a:solidFill>
                  <a:schemeClr val="dk1"/>
                </a:solidFill>
              </a:rPr>
              <a:t> and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income distribution</a:t>
            </a:r>
            <a:r>
              <a:rPr lang="en" sz="1500">
                <a:solidFill>
                  <a:schemeClr val="dk1"/>
                </a:solidFill>
              </a:rPr>
              <a:t> emphasize the importance of education and equitable resource allocation in supporting public health outcomes.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" sz="1500">
                <a:solidFill>
                  <a:schemeClr val="dk1"/>
                </a:solidFill>
              </a:rPr>
              <a:t>Policymakers should prioritize public health infrastructure and education to achieve the greatest benefits in life expectancy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43" name="Google Shape;343;p47"/>
          <p:cNvSpPr txBox="1">
            <a:spLocks noGrp="1"/>
          </p:cNvSpPr>
          <p:nvPr>
            <p:ph type="title"/>
          </p:nvPr>
        </p:nvSpPr>
        <p:spPr>
          <a:xfrm>
            <a:off x="285750" y="371116"/>
            <a:ext cx="8572500" cy="761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19</a:t>
            </a:fld>
            <a:endParaRPr sz="1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>
            <a:spLocks noGrp="1"/>
          </p:cNvSpPr>
          <p:nvPr>
            <p:ph type="body" idx="1"/>
          </p:nvPr>
        </p:nvSpPr>
        <p:spPr>
          <a:xfrm>
            <a:off x="200900" y="911650"/>
            <a:ext cx="3359700" cy="3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5207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700"/>
              <a:t>“Life expectancy has increased by over 6 years globally since 2000”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520700" lvl="1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700"/>
              <a:t>Why is our topic important?</a:t>
            </a:r>
            <a:endParaRPr sz="1700"/>
          </a:p>
          <a:p>
            <a:pPr marL="863600" lvl="2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700"/>
              <a:t>Economic planning </a:t>
            </a:r>
            <a:endParaRPr sz="1700"/>
          </a:p>
          <a:p>
            <a:pPr marL="863600" lvl="2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700"/>
              <a:t>Public health policies</a:t>
            </a:r>
            <a:endParaRPr sz="1700"/>
          </a:p>
          <a:p>
            <a:pPr marL="863600" lvl="2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700"/>
              <a:t>Social services</a:t>
            </a:r>
            <a:endParaRPr sz="1700"/>
          </a:p>
        </p:txBody>
      </p:sp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975" y="939675"/>
            <a:ext cx="4621824" cy="32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2</a:t>
            </a:fld>
            <a:endParaRPr sz="14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25" y="342900"/>
            <a:ext cx="6010475" cy="47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438150" y="342900"/>
            <a:ext cx="2949600" cy="815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00"/>
              <a:buFont typeface="Roboto"/>
              <a:buNone/>
            </a:pPr>
            <a:r>
              <a:rPr lang="en"/>
              <a:t>Data exploration and description</a:t>
            </a:r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2"/>
          </p:nvPr>
        </p:nvSpPr>
        <p:spPr>
          <a:xfrm>
            <a:off x="363775" y="1301025"/>
            <a:ext cx="3024000" cy="351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original data set has 22 columns, setting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Life expectancy</a:t>
            </a:r>
            <a:r>
              <a:rPr lang="en" sz="1400">
                <a:solidFill>
                  <a:schemeClr val="dk1"/>
                </a:solidFill>
              </a:rPr>
              <a:t> as our dependent variable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20 others as predictors</a:t>
            </a:r>
            <a:endParaRPr sz="14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Categorical:</a:t>
            </a:r>
            <a:endParaRPr sz="130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Country, Status</a:t>
            </a:r>
            <a:endParaRPr sz="11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Quantitative</a:t>
            </a:r>
            <a:endParaRPr sz="130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Years of Schooling</a:t>
            </a:r>
            <a:endParaRPr sz="110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BMI</a:t>
            </a:r>
            <a:endParaRPr sz="110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GDP</a:t>
            </a:r>
            <a:endParaRPr sz="110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Etc..</a:t>
            </a:r>
            <a:endParaRPr sz="11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Removed all rows with missing values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1649 rows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400" y="4328525"/>
            <a:ext cx="1934600" cy="8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/>
          <p:nvPr/>
        </p:nvSpPr>
        <p:spPr>
          <a:xfrm>
            <a:off x="6146300" y="4115650"/>
            <a:ext cx="1816200" cy="9513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Transformation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needed!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3</a:t>
            </a:fld>
            <a:endParaRPr sz="1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285750" y="87966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00"/>
              <a:buFont typeface="Roboto"/>
              <a:buNone/>
            </a:pPr>
            <a:r>
              <a:rPr lang="en" sz="2400"/>
              <a:t>Data exploration and description</a:t>
            </a:r>
            <a:endParaRPr/>
          </a:p>
        </p:txBody>
      </p:sp>
      <p:sp>
        <p:nvSpPr>
          <p:cNvPr id="165" name="Google Shape;165;p32"/>
          <p:cNvSpPr/>
          <p:nvPr/>
        </p:nvSpPr>
        <p:spPr>
          <a:xfrm>
            <a:off x="6861625" y="1813925"/>
            <a:ext cx="2196000" cy="12801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Transformation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needed!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9076"/>
            <a:ext cx="6486351" cy="42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209550" y="47893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4</a:t>
            </a:fld>
            <a:endParaRPr sz="1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250" y="754575"/>
            <a:ext cx="4505476" cy="41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285750" y="69675"/>
            <a:ext cx="3781800" cy="761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After Log Transformation</a:t>
            </a:r>
            <a:endParaRPr sz="2400"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400" y="4328525"/>
            <a:ext cx="1934600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400" y="4328525"/>
            <a:ext cx="1934600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25" y="788875"/>
            <a:ext cx="4381499" cy="403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xfrm>
            <a:off x="209550" y="47893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5</a:t>
            </a:fld>
            <a:endParaRPr sz="14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3">
            <a:alphaModFix/>
          </a:blip>
          <a:srcRect t="45253"/>
          <a:stretch/>
        </p:blipFill>
        <p:spPr>
          <a:xfrm>
            <a:off x="4496950" y="1888925"/>
            <a:ext cx="4647050" cy="25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295425" y="107975"/>
            <a:ext cx="6262200" cy="544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Model with Selected log Transformation</a:t>
            </a:r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2"/>
          </p:nvPr>
        </p:nvSpPr>
        <p:spPr>
          <a:xfrm>
            <a:off x="375500" y="728375"/>
            <a:ext cx="8537700" cy="9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4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model_trans &lt;- lm(log_Life_expectancy ~ Continent + Status + log_Adult_Mortality +  log_Infant_deaths + log_Alcohol + log_Percentage_expenditure + log_Hepatitis_B + log_Measles + BMI + log_under_five_deaths + log_Polio + log_Total_expenditure + log_Diphtheria + log_HIV_AIDS + log_GDP + log_Population + log_Thinning_1_19_years + log_Thinning_5_9_years + log_Income_composition_of_resources + Schooling)</a:t>
            </a:r>
            <a:endParaRPr/>
          </a:p>
        </p:txBody>
      </p:sp>
      <p:sp>
        <p:nvSpPr>
          <p:cNvPr id="185" name="Google Shape;185;p34"/>
          <p:cNvSpPr/>
          <p:nvPr/>
        </p:nvSpPr>
        <p:spPr>
          <a:xfrm>
            <a:off x="5672500" y="4112938"/>
            <a:ext cx="512100" cy="179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7502200" y="4112950"/>
            <a:ext cx="512100" cy="179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59575" y="1688075"/>
            <a:ext cx="34401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Baseline: ContinentAfrica; StatusDeveloped</a:t>
            </a:r>
            <a:endParaRPr sz="90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b="54667"/>
          <a:stretch/>
        </p:blipFill>
        <p:spPr>
          <a:xfrm>
            <a:off x="144740" y="2080798"/>
            <a:ext cx="4386385" cy="200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6</a:t>
            </a:fld>
            <a:endParaRPr sz="14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100" y="173025"/>
            <a:ext cx="5201400" cy="45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514351" y="505825"/>
            <a:ext cx="2949600" cy="1200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 of fit</a:t>
            </a:r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2"/>
          </p:nvPr>
        </p:nvSpPr>
        <p:spPr>
          <a:xfrm>
            <a:off x="514351" y="1706137"/>
            <a:ext cx="2949600" cy="269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1.Linearity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2.Constant Variance 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3.Independence         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4.	     Normal for confidence/prediction intervals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5"/>
          <p:cNvSpPr/>
          <p:nvPr/>
        </p:nvSpPr>
        <p:spPr>
          <a:xfrm>
            <a:off x="7674350" y="563275"/>
            <a:ext cx="384900" cy="318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5"/>
          <p:cNvSpPr/>
          <p:nvPr/>
        </p:nvSpPr>
        <p:spPr>
          <a:xfrm>
            <a:off x="6253700" y="1464025"/>
            <a:ext cx="598200" cy="517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400" y="4328525"/>
            <a:ext cx="1934600" cy="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121" y="2495546"/>
            <a:ext cx="668174" cy="4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7</a:t>
            </a:fld>
            <a:endParaRPr sz="1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301450" y="404075"/>
            <a:ext cx="2949600" cy="5445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"/>
              <a:t>Multicollinearity</a:t>
            </a:r>
            <a:r>
              <a:rPr lang="en" sz="11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526" y="561825"/>
            <a:ext cx="510540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/>
          <p:nvPr/>
        </p:nvSpPr>
        <p:spPr>
          <a:xfrm>
            <a:off x="6336525" y="1224000"/>
            <a:ext cx="993300" cy="306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6"/>
          <p:cNvSpPr/>
          <p:nvPr/>
        </p:nvSpPr>
        <p:spPr>
          <a:xfrm>
            <a:off x="6405100" y="2342100"/>
            <a:ext cx="993300" cy="306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6"/>
          <p:cNvSpPr txBox="1">
            <a:spLocks noGrp="1"/>
          </p:cNvSpPr>
          <p:nvPr>
            <p:ph type="body" idx="2"/>
          </p:nvPr>
        </p:nvSpPr>
        <p:spPr>
          <a:xfrm>
            <a:off x="285750" y="1224000"/>
            <a:ext cx="3225900" cy="269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</a:rPr>
              <a:t>All variables’ VIF should be less than Max(10, 1/(1-R^2))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After checking, we removed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log_under_five_deaths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8</a:t>
            </a:fld>
            <a:endParaRPr sz="1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selection - Bidirectional Stepwise Selection</a:t>
            </a:r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body" idx="4294967295"/>
          </p:nvPr>
        </p:nvSpPr>
        <p:spPr>
          <a:xfrm>
            <a:off x="599800" y="796300"/>
            <a:ext cx="7742700" cy="95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90" dirty="0" err="1">
                <a:solidFill>
                  <a:schemeClr val="dk1"/>
                </a:solidFill>
              </a:rPr>
              <a:t>bidirect_model</a:t>
            </a:r>
            <a:r>
              <a:rPr lang="en" sz="1307" dirty="0"/>
              <a:t> &lt;- </a:t>
            </a:r>
            <a:r>
              <a:rPr lang="en" sz="1307" dirty="0" err="1"/>
              <a:t>stepAIC</a:t>
            </a:r>
            <a:r>
              <a:rPr lang="en" sz="1307" dirty="0"/>
              <a:t>(</a:t>
            </a:r>
            <a:r>
              <a:rPr lang="en" sz="1307" dirty="0" err="1"/>
              <a:t>model_trans</a:t>
            </a:r>
            <a:r>
              <a:rPr lang="en" sz="1307" dirty="0"/>
              <a:t>, direction = "both", trace = FALSE)</a:t>
            </a:r>
            <a:endParaRPr sz="130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7" dirty="0"/>
              <a:t>summary(</a:t>
            </a:r>
            <a:r>
              <a:rPr lang="en" sz="1290" dirty="0" err="1">
                <a:solidFill>
                  <a:schemeClr val="dk1"/>
                </a:solidFill>
              </a:rPr>
              <a:t>bidirect_model</a:t>
            </a:r>
            <a:r>
              <a:rPr lang="en" sz="1307" dirty="0"/>
              <a:t>)</a:t>
            </a:r>
            <a:endParaRPr sz="130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4"/>
              <a:buNone/>
            </a:pPr>
            <a:endParaRPr sz="130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4"/>
              <a:buNone/>
            </a:pPr>
            <a:r>
              <a:rPr lang="en" sz="1290" dirty="0" err="1"/>
              <a:t>bidirect_model</a:t>
            </a:r>
            <a:r>
              <a:rPr lang="en" sz="1290" dirty="0"/>
              <a:t> &lt;- </a:t>
            </a:r>
            <a:r>
              <a:rPr lang="en" sz="1290" dirty="0" err="1"/>
              <a:t>lm</a:t>
            </a:r>
            <a:r>
              <a:rPr lang="en" sz="1290" dirty="0"/>
              <a:t>(</a:t>
            </a:r>
            <a:r>
              <a:rPr lang="en" sz="1290" dirty="0" err="1"/>
              <a:t>log_Life_expectancy</a:t>
            </a:r>
            <a:r>
              <a:rPr lang="en" sz="1290" dirty="0"/>
              <a:t> ~ Continent + Status + </a:t>
            </a:r>
            <a:r>
              <a:rPr lang="en" sz="1290" dirty="0" err="1"/>
              <a:t>log_Adult_Mortality</a:t>
            </a:r>
            <a:r>
              <a:rPr lang="en" sz="1290" dirty="0"/>
              <a:t> + </a:t>
            </a:r>
            <a:r>
              <a:rPr lang="en" sz="1290" dirty="0" err="1"/>
              <a:t>log_Infant_deaths</a:t>
            </a:r>
            <a:r>
              <a:rPr lang="en" sz="1290" dirty="0"/>
              <a:t> + </a:t>
            </a:r>
            <a:r>
              <a:rPr lang="en" sz="1290" dirty="0" err="1"/>
              <a:t>log_Percentage_expenditure</a:t>
            </a:r>
            <a:r>
              <a:rPr lang="en" sz="1290" dirty="0"/>
              <a:t> + BMI + </a:t>
            </a:r>
            <a:r>
              <a:rPr lang="en" sz="1290" dirty="0" err="1"/>
              <a:t>log_Diphtheria</a:t>
            </a:r>
            <a:r>
              <a:rPr lang="en" sz="1290" dirty="0"/>
              <a:t> + </a:t>
            </a:r>
            <a:r>
              <a:rPr lang="en" sz="1290" dirty="0" err="1"/>
              <a:t>log_HIV_AIDS</a:t>
            </a:r>
            <a:r>
              <a:rPr lang="en" sz="1290" dirty="0"/>
              <a:t> + </a:t>
            </a:r>
            <a:r>
              <a:rPr lang="en" sz="1290" dirty="0" err="1"/>
              <a:t>log_GDP</a:t>
            </a:r>
            <a:r>
              <a:rPr lang="en" sz="1290" dirty="0"/>
              <a:t> + </a:t>
            </a:r>
            <a:endParaRPr sz="129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90" dirty="0"/>
              <a:t>    </a:t>
            </a:r>
            <a:r>
              <a:rPr lang="en" sz="1290" dirty="0" err="1"/>
              <a:t>log_Population</a:t>
            </a:r>
            <a:r>
              <a:rPr lang="en" sz="1290" dirty="0"/>
              <a:t> + log_Thinning_5_9_years + </a:t>
            </a:r>
            <a:r>
              <a:rPr lang="en" sz="1290" dirty="0" err="1"/>
              <a:t>log_Income_composition_of_resources</a:t>
            </a:r>
            <a:r>
              <a:rPr lang="en" sz="1290" dirty="0"/>
              <a:t> +  Schooling)</a:t>
            </a:r>
            <a:endParaRPr sz="1290" dirty="0"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00" y="2117525"/>
            <a:ext cx="7742701" cy="224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>
            <a:spLocks noGrp="1"/>
          </p:cNvSpPr>
          <p:nvPr>
            <p:ph type="sldNum" idx="12"/>
          </p:nvPr>
        </p:nvSpPr>
        <p:spPr>
          <a:xfrm>
            <a:off x="285750" y="4636905"/>
            <a:ext cx="6873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1"/>
              <a:t>9</a:t>
            </a:fld>
            <a:endParaRPr sz="1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Macintosh PowerPoint</Application>
  <PresentationFormat>On-screen Show (16:9)</PresentationFormat>
  <Paragraphs>171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Roboto</vt:lpstr>
      <vt:lpstr>Roboto Slab</vt:lpstr>
      <vt:lpstr>Roboto Mono</vt:lpstr>
      <vt:lpstr>Open Sans</vt:lpstr>
      <vt:lpstr>Simple Light</vt:lpstr>
      <vt:lpstr>Title Page</vt:lpstr>
      <vt:lpstr>Content Page</vt:lpstr>
      <vt:lpstr>Analysis of Country’s Life Expectancy</vt:lpstr>
      <vt:lpstr>Introduction</vt:lpstr>
      <vt:lpstr>Data exploration and description</vt:lpstr>
      <vt:lpstr>Data exploration and description</vt:lpstr>
      <vt:lpstr>After Log Transformation</vt:lpstr>
      <vt:lpstr>Initial Model with Selected log Transformation</vt:lpstr>
      <vt:lpstr>Goodness of fit</vt:lpstr>
      <vt:lpstr>                            Multicollinearity </vt:lpstr>
      <vt:lpstr>Variable selection - Bidirectional Stepwise Selection</vt:lpstr>
      <vt:lpstr>Variable selection - using p-values</vt:lpstr>
      <vt:lpstr>ANOVA</vt:lpstr>
      <vt:lpstr>Model Evaluation </vt:lpstr>
      <vt:lpstr>Model Evaluation</vt:lpstr>
      <vt:lpstr>Model Evaluation </vt:lpstr>
      <vt:lpstr>Model Evaluation </vt:lpstr>
      <vt:lpstr>Model Comparison</vt:lpstr>
      <vt:lpstr>Model Comparison</vt:lpstr>
      <vt:lpstr>Prediction on Life Expectancy  (continent: North America)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Country’s Life Expectancy</dc:title>
  <cp:lastModifiedBy>Yang Lu</cp:lastModifiedBy>
  <cp:revision>1</cp:revision>
  <dcterms:modified xsi:type="dcterms:W3CDTF">2024-04-24T05:08:40Z</dcterms:modified>
</cp:coreProperties>
</file>